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  <p:sldId id="267" r:id="rId13"/>
    <p:sldId id="268" r:id="rId14"/>
    <p:sldId id="269" r:id="rId15"/>
    <p:sldId id="271" r:id="rId16"/>
    <p:sldId id="270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70B0C2-4A02-4AA6-9B10-5020EDDFB755}" type="datetimeFigureOut">
              <a:rPr lang="en-US" smtClean="0"/>
              <a:t>7/2/2011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E0D122-8D96-4CDC-BAA7-73C737B361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9727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04DF6-B42B-4DC5-A099-87BDBC0EB6DC}" type="datetime1">
              <a:rPr lang="en-US" smtClean="0"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Amber Traverse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7EF48-DB88-4B07-A647-B033F3FC57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194F0-08D6-479F-812B-2310852B56B1}" type="datetime1">
              <a:rPr lang="en-US" smtClean="0"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Amber Traverse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7EF48-DB88-4B07-A647-B033F3FC57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B641B-78FD-475C-9156-8719000E4C4E}" type="datetime1">
              <a:rPr lang="en-US" smtClean="0"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Amber Traverse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7EF48-DB88-4B07-A647-B033F3FC57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DD7E6-441E-4ABA-A4BD-A1F737A63689}" type="datetime1">
              <a:rPr lang="en-US" smtClean="0"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Amber Traverse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7EF48-DB88-4B07-A647-B033F3FC57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F9B52-D771-45C7-ACB7-32D0E042953A}" type="datetime1">
              <a:rPr lang="en-US" smtClean="0"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Amber Traverse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7EF48-DB88-4B07-A647-B033F3FC57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F135E-6340-40A3-8ACD-EFB283E02465}" type="datetime1">
              <a:rPr lang="en-US" smtClean="0"/>
              <a:t>7/2/2011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Amber Traverse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7EF48-DB88-4B07-A647-B033F3FC57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43F5F-8FA6-49DD-B2DD-140FE22DB3F6}" type="datetime1">
              <a:rPr lang="en-US" smtClean="0"/>
              <a:t>7/2/2011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Amber Traverse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7EF48-DB88-4B07-A647-B033F3FC57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22EE5-10AE-4DAE-AEFB-3BD36178F4DD}" type="datetime1">
              <a:rPr lang="en-US" smtClean="0"/>
              <a:t>7/2/2011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Amber Traverse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7EF48-DB88-4B07-A647-B033F3FC57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3DA63-50EB-4A01-AF5E-9B2A0FCD5D8E}" type="datetime1">
              <a:rPr lang="en-US" smtClean="0"/>
              <a:t>7/2/2011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Amber Traverse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7EF48-DB88-4B07-A647-B033F3FC57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F51FF-5372-47AB-B96B-013D44A8037A}" type="datetime1">
              <a:rPr lang="en-US" smtClean="0"/>
              <a:t>7/2/2011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Amber Traverse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7EF48-DB88-4B07-A647-B033F3FC57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EF83B-8C06-43D7-9835-DD4ACF0E018A}" type="datetime1">
              <a:rPr lang="en-US" smtClean="0"/>
              <a:t>7/2/2011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Amber Traverse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7EF48-DB88-4B07-A647-B033F3FC5766}" type="slidenum">
              <a:rPr lang="en-US" smtClean="0"/>
              <a:t>‹#›</a:t>
            </a:fld>
            <a:endParaRPr lang="en-US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07153CE-A599-41DA-BE5D-C07DBA0AE569}" type="datetime1">
              <a:rPr lang="en-US" smtClean="0"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Amber Traverse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C87EF48-DB88-4B07-A647-B033F3FC576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5" Type="http://schemas.openxmlformats.org/officeDocument/2006/relationships/image" Target="../media/image9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athsisfun.com/quadrilaterals.html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athsisfun.com/quadrilaterals.html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Relationship Id="rId4" Type="http://schemas.openxmlformats.org/officeDocument/2006/relationships/hyperlink" Target="http://school.discoveryeducation.com/clipart/clip/classhands.html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png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457200"/>
            <a:ext cx="7117180" cy="1470025"/>
          </a:xfrm>
        </p:spPr>
        <p:txBody>
          <a:bodyPr/>
          <a:lstStyle/>
          <a:p>
            <a:r>
              <a:rPr lang="en-US" dirty="0" smtClean="0"/>
              <a:t>Two Dimensional Shapes</a:t>
            </a:r>
            <a:br>
              <a:rPr lang="en-US" dirty="0" smtClean="0"/>
            </a:br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Grade South Carolina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2133600"/>
            <a:ext cx="7117180" cy="419100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US" b="1" u="sng" dirty="0" smtClean="0"/>
              <a:t>Standards addressed</a:t>
            </a:r>
          </a:p>
          <a:p>
            <a:r>
              <a:rPr lang="en-US" b="1" dirty="0" smtClean="0"/>
              <a:t>3-4.2 Classify polygons as either triangles, quadrilaterals, pentagons, hexagons, or octagons according to the number of their sides.</a:t>
            </a:r>
          </a:p>
          <a:p>
            <a:endParaRPr lang="en-US" b="1" dirty="0" smtClean="0"/>
          </a:p>
          <a:p>
            <a:r>
              <a:rPr lang="en-US" b="1" dirty="0" smtClean="0"/>
              <a:t>3-4.3 Classify lines and line segments as either parallel, perpendicular or intersecting</a:t>
            </a:r>
          </a:p>
          <a:p>
            <a:endParaRPr lang="en-US" b="1" dirty="0" smtClean="0"/>
          </a:p>
          <a:p>
            <a:r>
              <a:rPr lang="en-US" b="1" dirty="0" smtClean="0"/>
              <a:t>3-4.4 Classify angles as either right, acute, or obtuse</a:t>
            </a:r>
          </a:p>
          <a:p>
            <a:endParaRPr lang="en-US" b="1" dirty="0" smtClean="0"/>
          </a:p>
          <a:p>
            <a:r>
              <a:rPr lang="en-US" b="1" dirty="0" smtClean="0"/>
              <a:t>3-4.6 Exemplify points, lines, line segments, rays, and angles.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Amber Traverse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69540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76200"/>
            <a:ext cx="7125113" cy="1523999"/>
          </a:xfrm>
        </p:spPr>
        <p:txBody>
          <a:bodyPr/>
          <a:lstStyle/>
          <a:p>
            <a:pPr algn="ctr"/>
            <a:r>
              <a:rPr lang="en-US" b="1" dirty="0" smtClean="0"/>
              <a:t>Test your angle and line knowledge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b="1" dirty="0" smtClean="0">
                <a:solidFill>
                  <a:schemeClr val="bg1"/>
                </a:solidFill>
              </a:rPr>
              <a:t>Answer each number by naming the angle or line represented on your paper/whiteboard.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Amber Traverse </a:t>
            </a:r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362200"/>
            <a:ext cx="2901950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657" y="2597831"/>
            <a:ext cx="2901950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6321555" y="4762998"/>
            <a:ext cx="2209800" cy="1668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6894215" y="4715536"/>
            <a:ext cx="1737180" cy="131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304800" y="5181600"/>
            <a:ext cx="2625564" cy="198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552673">
            <a:off x="-340748" y="5171167"/>
            <a:ext cx="2901950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3456" y="3036166"/>
            <a:ext cx="1831975" cy="146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457029" y="2054354"/>
            <a:ext cx="1984399" cy="1584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4144313"/>
            <a:ext cx="1752600" cy="1399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560066">
            <a:off x="2326095" y="3522592"/>
            <a:ext cx="1450975" cy="115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6221836"/>
            <a:ext cx="1908175" cy="1524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37098">
            <a:off x="3416573" y="5873293"/>
            <a:ext cx="2319722" cy="185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94657" y="2133600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943600" y="2318266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930364" y="3886200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09600" y="4846410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4.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229100" y="5649698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5.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901288" y="4376087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05267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Polygons are</a:t>
            </a:r>
            <a:endParaRPr lang="en-US" b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Amber Traverse </a:t>
            </a: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7010400" y="1524000"/>
            <a:ext cx="1905000" cy="137160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Isosceles Triangle 6"/>
          <p:cNvSpPr/>
          <p:nvPr/>
        </p:nvSpPr>
        <p:spPr>
          <a:xfrm>
            <a:off x="5486400" y="1371600"/>
            <a:ext cx="1257300" cy="1600200"/>
          </a:xfrm>
          <a:prstGeom prst="triangl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Isosceles Triangle 7"/>
          <p:cNvSpPr/>
          <p:nvPr/>
        </p:nvSpPr>
        <p:spPr>
          <a:xfrm>
            <a:off x="6858000" y="3276600"/>
            <a:ext cx="1295400" cy="1143000"/>
          </a:xfrm>
          <a:prstGeom prst="triangl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rapezoid 8"/>
          <p:cNvSpPr/>
          <p:nvPr/>
        </p:nvSpPr>
        <p:spPr>
          <a:xfrm>
            <a:off x="5486400" y="3733800"/>
            <a:ext cx="1295400" cy="1371600"/>
          </a:xfrm>
          <a:prstGeom prst="trapezoid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Hexagon 9"/>
          <p:cNvSpPr/>
          <p:nvPr/>
        </p:nvSpPr>
        <p:spPr>
          <a:xfrm>
            <a:off x="7130142" y="5138056"/>
            <a:ext cx="1556657" cy="1338943"/>
          </a:xfrm>
          <a:prstGeom prst="hexagon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ctagon 10"/>
          <p:cNvSpPr/>
          <p:nvPr/>
        </p:nvSpPr>
        <p:spPr>
          <a:xfrm>
            <a:off x="5486400" y="5459185"/>
            <a:ext cx="1447800" cy="1186543"/>
          </a:xfrm>
          <a:prstGeom prst="octagon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57200" y="1371600"/>
            <a:ext cx="4495800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endParaRPr lang="en-US" sz="28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sz="2800" dirty="0" smtClean="0"/>
              <a:t>two </a:t>
            </a:r>
            <a:r>
              <a:rPr lang="en-US" sz="2800" dirty="0"/>
              <a:t>dimensional figures that are </a:t>
            </a:r>
            <a:r>
              <a:rPr lang="en-US" sz="2800" dirty="0" smtClean="0"/>
              <a:t>closed</a:t>
            </a:r>
            <a:endParaRPr lang="en-US" sz="2800" dirty="0"/>
          </a:p>
          <a:p>
            <a:endParaRPr lang="en-US" sz="28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sz="2800" dirty="0" smtClean="0"/>
              <a:t>contain straight sides (no curves)</a:t>
            </a:r>
          </a:p>
          <a:p>
            <a:endParaRPr lang="en-US" sz="28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sz="2800" dirty="0" smtClean="0"/>
              <a:t>Contain the same number of angles as sides.</a:t>
            </a:r>
          </a:p>
          <a:p>
            <a:pPr marL="285750" indent="-285750">
              <a:buFontTx/>
              <a:buChar char="-"/>
            </a:pPr>
            <a:endParaRPr lang="en-US" dirty="0" smtClean="0"/>
          </a:p>
          <a:p>
            <a:pPr marL="285750" indent="-285750">
              <a:buFontTx/>
              <a:buChar char="-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744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Quadrilaterals 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Amber Traverse </a:t>
            </a:r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1" y="1981200"/>
            <a:ext cx="79248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1295400" y="3076545"/>
            <a:ext cx="5486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>
                <a:hlinkClick r:id="rId3"/>
              </a:rPr>
              <a:t>Picture taken from: http</a:t>
            </a:r>
            <a:r>
              <a:rPr lang="en-US" sz="1000" dirty="0">
                <a:hlinkClick r:id="rId3"/>
              </a:rPr>
              <a:t>://</a:t>
            </a:r>
            <a:r>
              <a:rPr lang="en-US" sz="1000" dirty="0" smtClean="0">
                <a:hlinkClick r:id="rId3"/>
              </a:rPr>
              <a:t>www.mathsisfun.com/quadrilaterals.html</a:t>
            </a:r>
            <a:endParaRPr lang="en-US" sz="1000" dirty="0" smtClean="0"/>
          </a:p>
          <a:p>
            <a:endParaRPr lang="en-US" sz="1000" dirty="0"/>
          </a:p>
        </p:txBody>
      </p:sp>
      <p:sp>
        <p:nvSpPr>
          <p:cNvPr id="10" name="TextBox 9"/>
          <p:cNvSpPr txBox="1"/>
          <p:nvPr/>
        </p:nvSpPr>
        <p:spPr>
          <a:xfrm>
            <a:off x="228600" y="3443998"/>
            <a:ext cx="878865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800" dirty="0"/>
              <a:t> </a:t>
            </a:r>
            <a:r>
              <a:rPr lang="en-US" sz="2800" dirty="0" smtClean="0"/>
              <a:t>are four sided figures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800" dirty="0" smtClean="0"/>
              <a:t> have exactly four angles</a:t>
            </a:r>
            <a:endParaRPr lang="en-US" sz="28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4934129"/>
            <a:ext cx="1927225" cy="1390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5165903"/>
            <a:ext cx="1317625" cy="115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1275" y="4977672"/>
            <a:ext cx="1317625" cy="1390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859970" y="5190575"/>
            <a:ext cx="26452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Which of the following figures is not a quadrilateral?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86559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Triangles</a:t>
            </a:r>
            <a:endParaRPr lang="en-US" b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51276" y="6257463"/>
            <a:ext cx="5256399" cy="365125"/>
          </a:xfrm>
        </p:spPr>
        <p:txBody>
          <a:bodyPr/>
          <a:lstStyle/>
          <a:p>
            <a:r>
              <a:rPr lang="en-US" dirty="0" smtClean="0"/>
              <a:t>Amber Traverse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1771" y="1482767"/>
            <a:ext cx="44958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dirty="0"/>
              <a:t>a</a:t>
            </a:r>
            <a:r>
              <a:rPr lang="en-US" sz="2400" dirty="0" smtClean="0"/>
              <a:t>re three sided figures</a:t>
            </a:r>
          </a:p>
          <a:p>
            <a:endParaRPr lang="en-US" sz="24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have exactly three angles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400" dirty="0"/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can be named either by their angles, sides, or both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800" dirty="0"/>
          </a:p>
          <a:p>
            <a:pPr marL="342900" indent="-342900">
              <a:buFont typeface="Arial" pitchFamily="34" charset="0"/>
              <a:buChar char="•"/>
            </a:pPr>
            <a:endParaRPr lang="en-US" sz="2800" dirty="0" smtClean="0"/>
          </a:p>
        </p:txBody>
      </p:sp>
      <p:sp>
        <p:nvSpPr>
          <p:cNvPr id="10" name="Right Triangle 9"/>
          <p:cNvSpPr/>
          <p:nvPr/>
        </p:nvSpPr>
        <p:spPr>
          <a:xfrm flipH="1">
            <a:off x="5727205" y="3520579"/>
            <a:ext cx="2667000" cy="1828800"/>
          </a:xfrm>
          <a:prstGeom prst="rtTriangle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Isosceles Triangle 10"/>
          <p:cNvSpPr/>
          <p:nvPr/>
        </p:nvSpPr>
        <p:spPr>
          <a:xfrm>
            <a:off x="6677044" y="682667"/>
            <a:ext cx="1978152" cy="1600200"/>
          </a:xfrm>
          <a:prstGeom prst="triangle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Hexagon 18"/>
          <p:cNvSpPr/>
          <p:nvPr/>
        </p:nvSpPr>
        <p:spPr>
          <a:xfrm>
            <a:off x="4623829" y="3657600"/>
            <a:ext cx="1447800" cy="1066800"/>
          </a:xfrm>
          <a:prstGeom prst="hexagon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1905000" y="4876800"/>
            <a:ext cx="31101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Which of the following</a:t>
            </a:r>
          </a:p>
          <a:p>
            <a:r>
              <a:rPr lang="en-US" b="1" dirty="0">
                <a:solidFill>
                  <a:schemeClr val="bg1"/>
                </a:solidFill>
              </a:rPr>
              <a:t>i</a:t>
            </a:r>
            <a:r>
              <a:rPr lang="en-US" b="1" dirty="0" smtClean="0">
                <a:solidFill>
                  <a:schemeClr val="bg1"/>
                </a:solidFill>
              </a:rPr>
              <a:t>s not a triangle?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1" name="Isosceles Triangle 20"/>
          <p:cNvSpPr/>
          <p:nvPr/>
        </p:nvSpPr>
        <p:spPr>
          <a:xfrm>
            <a:off x="4529510" y="2590800"/>
            <a:ext cx="4125686" cy="830286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9978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220601" y="5943600"/>
            <a:ext cx="5256399" cy="365125"/>
          </a:xfrm>
        </p:spPr>
        <p:txBody>
          <a:bodyPr/>
          <a:lstStyle/>
          <a:p>
            <a:r>
              <a:rPr lang="en-US" smtClean="0"/>
              <a:t>Amber Traverse </a:t>
            </a:r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52400" y="725584"/>
            <a:ext cx="3429000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Pentagons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/>
              <a:t>are five sided figures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/>
              <a:t>have exactly five angles</a:t>
            </a:r>
          </a:p>
        </p:txBody>
      </p:sp>
      <p:sp>
        <p:nvSpPr>
          <p:cNvPr id="5" name="Regular Pentagon 4"/>
          <p:cNvSpPr/>
          <p:nvPr/>
        </p:nvSpPr>
        <p:spPr>
          <a:xfrm>
            <a:off x="533400" y="3225534"/>
            <a:ext cx="1676400" cy="1447800"/>
          </a:xfrm>
          <a:prstGeom prst="pentagon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p</a:t>
            </a:r>
            <a:r>
              <a:rPr lang="en-US" sz="1400" dirty="0" smtClean="0">
                <a:solidFill>
                  <a:schemeClr val="bg1"/>
                </a:solidFill>
              </a:rPr>
              <a:t>entagon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05200" y="2909572"/>
            <a:ext cx="2971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Hexagons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/>
              <a:t>Are six sided figures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/>
              <a:t>Have exactly six angles</a:t>
            </a:r>
            <a:endParaRPr lang="en-US" sz="2800" dirty="0"/>
          </a:p>
        </p:txBody>
      </p:sp>
      <p:sp>
        <p:nvSpPr>
          <p:cNvPr id="7" name="Hexagon 6"/>
          <p:cNvSpPr/>
          <p:nvPr/>
        </p:nvSpPr>
        <p:spPr>
          <a:xfrm>
            <a:off x="3657600" y="609600"/>
            <a:ext cx="1981200" cy="1981200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B0F0"/>
                </a:solidFill>
              </a:rPr>
              <a:t>hexagon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24600" y="769518"/>
            <a:ext cx="2819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Octagons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/>
              <a:t>are eight sided figures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/>
              <a:t>Have exactly eight angles</a:t>
            </a:r>
          </a:p>
        </p:txBody>
      </p:sp>
      <p:sp>
        <p:nvSpPr>
          <p:cNvPr id="9" name="Octagon 8"/>
          <p:cNvSpPr/>
          <p:nvPr/>
        </p:nvSpPr>
        <p:spPr>
          <a:xfrm>
            <a:off x="6896100" y="3225534"/>
            <a:ext cx="1676400" cy="1676400"/>
          </a:xfrm>
          <a:prstGeom prst="octag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octagon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31258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Polygon Masterpiece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400" b="1" dirty="0" smtClean="0">
                <a:solidFill>
                  <a:schemeClr val="bg1"/>
                </a:solidFill>
              </a:rPr>
              <a:t>Look at the below picture made up of polygons; say the color then the name of the polygon.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Amber Traverse </a:t>
            </a:r>
            <a:endParaRPr lang="en-US"/>
          </a:p>
        </p:txBody>
      </p:sp>
      <p:sp>
        <p:nvSpPr>
          <p:cNvPr id="4" name="Regular Pentagon 3"/>
          <p:cNvSpPr/>
          <p:nvPr/>
        </p:nvSpPr>
        <p:spPr>
          <a:xfrm>
            <a:off x="1371600" y="2743200"/>
            <a:ext cx="1752600" cy="1447800"/>
          </a:xfrm>
          <a:prstGeom prst="pentagon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Triangle 4"/>
          <p:cNvSpPr/>
          <p:nvPr/>
        </p:nvSpPr>
        <p:spPr>
          <a:xfrm rot="18087606">
            <a:off x="2378811" y="1609275"/>
            <a:ext cx="1828800" cy="1409700"/>
          </a:xfrm>
          <a:prstGeom prst="rtTriangl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rapezoid 5"/>
          <p:cNvSpPr/>
          <p:nvPr/>
        </p:nvSpPr>
        <p:spPr>
          <a:xfrm>
            <a:off x="1219200" y="4191000"/>
            <a:ext cx="4572000" cy="1828800"/>
          </a:xfrm>
          <a:prstGeom prst="trapezoid">
            <a:avLst/>
          </a:prstGeom>
          <a:solidFill>
            <a:schemeClr val="accent3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ctagon 6"/>
          <p:cNvSpPr/>
          <p:nvPr/>
        </p:nvSpPr>
        <p:spPr>
          <a:xfrm rot="15485507">
            <a:off x="4985672" y="3806011"/>
            <a:ext cx="3124200" cy="2133600"/>
          </a:xfrm>
          <a:prstGeom prst="octagon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733800" y="3581400"/>
            <a:ext cx="1600200" cy="6096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Hexagon 8"/>
          <p:cNvSpPr/>
          <p:nvPr/>
        </p:nvSpPr>
        <p:spPr>
          <a:xfrm>
            <a:off x="4038600" y="6047014"/>
            <a:ext cx="1295400" cy="838200"/>
          </a:xfrm>
          <a:prstGeom prst="hexagon">
            <a:avLst/>
          </a:prstGeom>
          <a:solidFill>
            <a:schemeClr val="tx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1511" y="6003925"/>
            <a:ext cx="1353057" cy="881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668275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Works Cited Page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Amber Traverse </a:t>
            </a: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990600" y="1951672"/>
            <a:ext cx="61722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Pierce, Rod. "Quadrilaterals - Square, Rectangle, Rhombus, Trapezoid, Parallelogram" Math Is Fun. Ed. Rod Pierce. 25 May 2011. 3 Jul 2011 </a:t>
            </a: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www.mathsisfun.com/quadrilaterals.html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err="1"/>
              <a:t>ThinkCentral</a:t>
            </a:r>
            <a:r>
              <a:rPr lang="en-US" dirty="0"/>
              <a:t>. Web. 02 July 2011. &lt;https://www-k6.thinkcentral.com/ePC/viewResources.do?method=retrieveResources</a:t>
            </a:r>
            <a:r>
              <a:rPr lang="en-US" dirty="0" smtClean="0"/>
              <a:t>&gt;.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8715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Do you know what each of these symbols represents?</a:t>
            </a:r>
            <a:endParaRPr lang="en-US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Amber Traverse 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-480000">
            <a:off x="1156576" y="2492431"/>
            <a:ext cx="2651760" cy="365760"/>
          </a:xfrm>
          <a:prstGeom prst="line">
            <a:avLst/>
          </a:prstGeom>
          <a:ln w="25400" cap="rnd" cmpd="sng">
            <a:solidFill>
              <a:schemeClr val="tx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4943142" y="3581400"/>
            <a:ext cx="2676858" cy="0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1066799" y="4800600"/>
            <a:ext cx="2743201" cy="0"/>
          </a:xfrm>
          <a:prstGeom prst="straightConnector1">
            <a:avLst/>
          </a:prstGeom>
          <a:ln w="25400">
            <a:solidFill>
              <a:schemeClr val="tx1"/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lowchart: Connector 11"/>
          <p:cNvSpPr/>
          <p:nvPr/>
        </p:nvSpPr>
        <p:spPr>
          <a:xfrm>
            <a:off x="7391400" y="2218111"/>
            <a:ext cx="457200" cy="457200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50800" dist="50800" dir="5400000" algn="c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964913" y="4114800"/>
            <a:ext cx="3124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Move to the next slide to learn the vocabulary that goes along with each of these symbols.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87645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2789232" cy="533400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A Point</a:t>
            </a:r>
            <a:endParaRPr lang="en-US" sz="3200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274632" y="914400"/>
            <a:ext cx="4267200" cy="1524000"/>
          </a:xfrm>
        </p:spPr>
        <p:txBody>
          <a:bodyPr>
            <a:no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/>
              <a:t>is </a:t>
            </a:r>
            <a:r>
              <a:rPr lang="en-US" sz="2800" dirty="0" smtClean="0"/>
              <a:t>an exact position or location.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Amber Traverse </a:t>
            </a:r>
            <a:endParaRPr lang="en-US" dirty="0"/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1" r="521"/>
          <a:stretch>
            <a:fillRect/>
          </a:stretch>
        </p:blipFill>
        <p:spPr>
          <a:xfrm>
            <a:off x="5257800" y="304800"/>
            <a:ext cx="2057400" cy="2057400"/>
          </a:xfr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2438400"/>
            <a:ext cx="2495318" cy="33528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548743" y="2529750"/>
            <a:ext cx="45720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For example, in this picture each student has an</a:t>
            </a:r>
          </a:p>
          <a:p>
            <a:r>
              <a:rPr lang="en-US" sz="2000" b="1" dirty="0" smtClean="0">
                <a:solidFill>
                  <a:schemeClr val="bg1"/>
                </a:solidFill>
              </a:rPr>
              <a:t>exact position. </a:t>
            </a:r>
          </a:p>
          <a:p>
            <a:endParaRPr lang="en-US" sz="2000" b="1" dirty="0">
              <a:solidFill>
                <a:schemeClr val="bg1"/>
              </a:solidFill>
            </a:endParaRPr>
          </a:p>
          <a:p>
            <a:r>
              <a:rPr lang="en-US" sz="2000" b="1" dirty="0" smtClean="0">
                <a:solidFill>
                  <a:schemeClr val="bg1"/>
                </a:solidFill>
              </a:rPr>
              <a:t>The boy in the orange shirt is third in the first row.</a:t>
            </a:r>
          </a:p>
          <a:p>
            <a:endParaRPr lang="en-US" sz="2000" b="1" dirty="0">
              <a:solidFill>
                <a:schemeClr val="bg1"/>
              </a:solidFill>
            </a:endParaRPr>
          </a:p>
          <a:p>
            <a:r>
              <a:rPr lang="en-US" sz="2000" b="1" dirty="0" smtClean="0">
                <a:solidFill>
                  <a:schemeClr val="bg1"/>
                </a:solidFill>
              </a:rPr>
              <a:t>What is the exact position of the girl with orange</a:t>
            </a:r>
          </a:p>
          <a:p>
            <a:r>
              <a:rPr lang="en-US" sz="2000" b="1" dirty="0" smtClean="0">
                <a:solidFill>
                  <a:schemeClr val="bg1"/>
                </a:solidFill>
              </a:rPr>
              <a:t>Hair and pig tails?</a:t>
            </a:r>
          </a:p>
        </p:txBody>
      </p:sp>
      <p:sp>
        <p:nvSpPr>
          <p:cNvPr id="13" name="Rectangle 12"/>
          <p:cNvSpPr/>
          <p:nvPr/>
        </p:nvSpPr>
        <p:spPr>
          <a:xfrm>
            <a:off x="0" y="5867400"/>
            <a:ext cx="35814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>
                <a:hlinkClick r:id="rId4"/>
              </a:rPr>
              <a:t>http://school.discoveryeducation.com/clipart/clip/classhands.html</a:t>
            </a:r>
            <a:endParaRPr lang="en-US" sz="800" dirty="0" smtClean="0"/>
          </a:p>
          <a:p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28322911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2000" y="762000"/>
            <a:ext cx="3352800" cy="533400"/>
          </a:xfrm>
        </p:spPr>
        <p:txBody>
          <a:bodyPr/>
          <a:lstStyle/>
          <a:p>
            <a:pPr algn="ctr"/>
            <a:r>
              <a:rPr lang="en-US" sz="3200" b="1" dirty="0" smtClean="0"/>
              <a:t>A Line Segment</a:t>
            </a:r>
            <a:endParaRPr lang="en-US" sz="3200" b="1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914615" y="3266985"/>
            <a:ext cx="5641521" cy="174352"/>
          </a:xfrm>
        </p:spPr>
      </p:pic>
      <p:sp>
        <p:nvSpPr>
          <p:cNvPr id="10" name="Text Placeholder 9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800" dirty="0"/>
              <a:t>i</a:t>
            </a:r>
            <a:r>
              <a:rPr lang="en-US" sz="2800" dirty="0" smtClean="0"/>
              <a:t>s straight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/>
              <a:t>i</a:t>
            </a:r>
            <a:r>
              <a:rPr lang="en-US" sz="2800" dirty="0" smtClean="0"/>
              <a:t>s part of a line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/>
              <a:t>h</a:t>
            </a:r>
            <a:r>
              <a:rPr lang="en-US" sz="2800" dirty="0" smtClean="0"/>
              <a:t>as two end points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Amber Traverse </a:t>
            </a:r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5334000" y="914399"/>
            <a:ext cx="3429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For example, think about when we line up for recess. Each person is a point on the line.</a:t>
            </a:r>
          </a:p>
          <a:p>
            <a:endParaRPr lang="en-US" sz="2400" b="1" dirty="0" smtClean="0">
              <a:solidFill>
                <a:schemeClr val="bg1"/>
              </a:solidFill>
            </a:endParaRPr>
          </a:p>
          <a:p>
            <a:r>
              <a:rPr lang="en-US" sz="2400" b="1" dirty="0" smtClean="0">
                <a:solidFill>
                  <a:schemeClr val="bg1"/>
                </a:solidFill>
              </a:rPr>
              <a:t>Student A and student B make a line segment.</a:t>
            </a:r>
          </a:p>
          <a:p>
            <a:r>
              <a:rPr lang="en-US" sz="2400" b="1" dirty="0" smtClean="0">
                <a:solidFill>
                  <a:schemeClr val="bg1"/>
                </a:solidFill>
              </a:rPr>
              <a:t>That part of the line begins at A and ends at B.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280332" y="990600"/>
            <a:ext cx="341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187814" y="1752600"/>
            <a:ext cx="3556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233490" y="2341211"/>
            <a:ext cx="346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214813" y="3124200"/>
            <a:ext cx="362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225101" y="3830802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4292354" y="4463534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4173368" y="5302125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</a:t>
            </a:r>
            <a:endParaRPr lang="en-US" dirty="0"/>
          </a:p>
        </p:txBody>
      </p:sp>
      <p:sp>
        <p:nvSpPr>
          <p:cNvPr id="20" name="Flowchart: Connector 19"/>
          <p:cNvSpPr/>
          <p:nvPr/>
        </p:nvSpPr>
        <p:spPr>
          <a:xfrm>
            <a:off x="4553144" y="957552"/>
            <a:ext cx="358480" cy="40238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lowchart: Connector 20"/>
          <p:cNvSpPr/>
          <p:nvPr/>
        </p:nvSpPr>
        <p:spPr>
          <a:xfrm>
            <a:off x="4537570" y="1664732"/>
            <a:ext cx="323035" cy="39266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3426" y="3831937"/>
            <a:ext cx="368198" cy="368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5641" y="3068359"/>
            <a:ext cx="420963" cy="4251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7413" y="2341211"/>
            <a:ext cx="390725" cy="394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9420" y="4654348"/>
            <a:ext cx="353500" cy="3570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2092" y="5387800"/>
            <a:ext cx="238513" cy="2408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32178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b="1" dirty="0" smtClean="0"/>
              <a:t>A line</a:t>
            </a:r>
            <a:endParaRPr lang="en-US" sz="3600" b="1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980987" y="3200613"/>
            <a:ext cx="6172200" cy="380574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800" dirty="0"/>
              <a:t>i</a:t>
            </a:r>
            <a:r>
              <a:rPr lang="en-US" sz="2800" dirty="0" smtClean="0"/>
              <a:t>s straight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/>
              <a:t>c</a:t>
            </a:r>
            <a:r>
              <a:rPr lang="en-US" sz="2800" dirty="0" smtClean="0"/>
              <a:t>ontinues in both directions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/>
              <a:t>d</a:t>
            </a:r>
            <a:r>
              <a:rPr lang="en-US" sz="2800" dirty="0" smtClean="0"/>
              <a:t>oes not end</a:t>
            </a:r>
            <a:endParaRPr lang="en-US" sz="2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Amber Traverse 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867400" y="838200"/>
            <a:ext cx="27432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Take the motion of a ball. You push the ball, if there was no gravity that ball would continue on the path for an undetermined amount of time.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13170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2660650" cy="565148"/>
          </a:xfrm>
        </p:spPr>
        <p:txBody>
          <a:bodyPr/>
          <a:lstStyle/>
          <a:p>
            <a:pPr algn="ctr"/>
            <a:r>
              <a:rPr lang="en-US" sz="3600" b="1" dirty="0" smtClean="0"/>
              <a:t>A ray</a:t>
            </a:r>
            <a:endParaRPr lang="en-US" sz="3600" b="1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788120" y="2936279"/>
            <a:ext cx="5885185" cy="469826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066801"/>
            <a:ext cx="2660650" cy="4794248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800" b="1" dirty="0" smtClean="0"/>
              <a:t>is </a:t>
            </a:r>
            <a:r>
              <a:rPr lang="en-US" sz="2800" b="1" dirty="0" smtClean="0"/>
              <a:t>straight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b="1" dirty="0" smtClean="0"/>
              <a:t>is part of a line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b="1" dirty="0"/>
              <a:t>h</a:t>
            </a:r>
            <a:r>
              <a:rPr lang="en-US" sz="2800" b="1" dirty="0" smtClean="0"/>
              <a:t>as one end point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b="1" dirty="0"/>
              <a:t>c</a:t>
            </a:r>
            <a:r>
              <a:rPr lang="en-US" sz="2800" b="1" dirty="0" smtClean="0"/>
              <a:t>ontinues on in one without ending</a:t>
            </a:r>
          </a:p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Amber Traverse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648200" y="6150820"/>
            <a:ext cx="341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181600" y="838200"/>
            <a:ext cx="32766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Pretend that you are in space and throw a ball from point A. Because there is no gravity that ball will continue in the direction thrown.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99651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your vocabulary knowledge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Amber Traverse 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5562600"/>
            <a:ext cx="3447060" cy="10653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0" y="4572000"/>
            <a:ext cx="4114800" cy="32780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6123" y="2773728"/>
            <a:ext cx="585168" cy="57907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030" y="3352800"/>
            <a:ext cx="5077539" cy="40535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81000" y="1752600"/>
            <a:ext cx="5943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On your whiteboard/paper write the correct vocabulary word for each symbol.</a:t>
            </a:r>
            <a:endParaRPr lang="en-US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7010400" y="2895600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70114" y="3352800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2.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057400" y="4572000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3.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571999" y="5431200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12050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9085" y="228600"/>
            <a:ext cx="7125113" cy="1106414"/>
          </a:xfrm>
        </p:spPr>
        <p:txBody>
          <a:bodyPr/>
          <a:lstStyle/>
          <a:p>
            <a:pPr algn="ctr"/>
            <a:r>
              <a:rPr lang="en-US" b="1" dirty="0" smtClean="0"/>
              <a:t>Types of angles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b="1" dirty="0" err="1">
                <a:solidFill>
                  <a:schemeClr val="bg1"/>
                </a:solidFill>
              </a:rPr>
              <a:t>A</a:t>
            </a:r>
            <a:r>
              <a:rPr lang="en-US" sz="2000" b="1" dirty="0" err="1" smtClean="0">
                <a:solidFill>
                  <a:schemeClr val="bg1"/>
                </a:solidFill>
              </a:rPr>
              <a:t>ngles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smtClean="0">
                <a:solidFill>
                  <a:schemeClr val="bg1"/>
                </a:solidFill>
              </a:rPr>
              <a:t>are made from two rays that share the same end </a:t>
            </a:r>
            <a:r>
              <a:rPr lang="en-US" sz="2000" b="1" dirty="0" smtClean="0">
                <a:solidFill>
                  <a:schemeClr val="bg1"/>
                </a:solidFill>
              </a:rPr>
              <a:t>point (known as the vertex).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Amber Traverse </a:t>
            </a:r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219200"/>
            <a:ext cx="2901456" cy="231629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98631">
            <a:off x="663457" y="1997000"/>
            <a:ext cx="2901950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743200" y="1373177"/>
            <a:ext cx="381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An acute angle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measures </a:t>
            </a:r>
            <a:r>
              <a:rPr lang="en-US" sz="2400" dirty="0" smtClean="0"/>
              <a:t>less than 90 degrees</a:t>
            </a:r>
            <a:endParaRPr lang="en-US" sz="24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589948" y="3669026"/>
            <a:ext cx="2057398" cy="164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5989" y="4663998"/>
            <a:ext cx="2901950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750542" y="2722488"/>
            <a:ext cx="563506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A right angle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measures </a:t>
            </a:r>
            <a:r>
              <a:rPr lang="en-US" sz="2400" dirty="0" smtClean="0"/>
              <a:t>exactly 90 degrees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it </a:t>
            </a:r>
            <a:r>
              <a:rPr lang="en-US" sz="2400" dirty="0" smtClean="0"/>
              <a:t>makes a square where the two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rays meet</a:t>
            </a:r>
            <a:endParaRPr lang="en-US" sz="2400" dirty="0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6400800"/>
            <a:ext cx="2901950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321130">
            <a:off x="621353" y="5195078"/>
            <a:ext cx="2901950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571555" y="5316358"/>
            <a:ext cx="78327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An obtuse angle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measures </a:t>
            </a:r>
            <a:r>
              <a:rPr lang="en-US" sz="2400" dirty="0" smtClean="0"/>
              <a:t>greater than 80 degrees, but 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 less </a:t>
            </a:r>
            <a:r>
              <a:rPr lang="en-US" sz="2400" dirty="0" smtClean="0"/>
              <a:t>than 180 degrees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969300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Types of lines</a:t>
            </a:r>
            <a:endParaRPr lang="en-US" b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Amber Traverse </a:t>
            </a:r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86423" y="1582118"/>
            <a:ext cx="2291978" cy="182590"/>
          </a:xfrm>
          <a:prstGeom prst="rect">
            <a:avLst/>
          </a:prstGeom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71" y="1755775"/>
            <a:ext cx="2901950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5326969"/>
            <a:ext cx="2901950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526331">
            <a:off x="5646054" y="5238758"/>
            <a:ext cx="2901950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524000"/>
            <a:ext cx="2901950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981200"/>
            <a:ext cx="2901950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114800" y="2206625"/>
            <a:ext cx="4724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Parallel lines </a:t>
            </a:r>
            <a:r>
              <a:rPr lang="en-US" sz="2000" dirty="0" smtClean="0"/>
              <a:t>are</a:t>
            </a:r>
            <a:r>
              <a:rPr lang="en-US" sz="2000" b="1" dirty="0" smtClean="0"/>
              <a:t> </a:t>
            </a:r>
            <a:r>
              <a:rPr lang="en-US" sz="2000" dirty="0" smtClean="0"/>
              <a:t>lines that never touch. An example of these lines would be the roads that we drive on.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141514" y="2797241"/>
            <a:ext cx="359228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Perpendicular lines </a:t>
            </a:r>
            <a:r>
              <a:rPr lang="en-US" sz="2000" dirty="0" smtClean="0"/>
              <a:t>are lines that cross over each other. Where the two lines meet right angles are formed. For example, where two roads meet at</a:t>
            </a:r>
          </a:p>
          <a:p>
            <a:r>
              <a:rPr lang="en-US" sz="2000" dirty="0" smtClean="0"/>
              <a:t>a light and cross over each other.</a:t>
            </a:r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2362200" y="5294312"/>
            <a:ext cx="485581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Intersecting lines </a:t>
            </a:r>
            <a:r>
              <a:rPr lang="en-US" sz="2000" dirty="0" smtClean="0"/>
              <a:t>are</a:t>
            </a:r>
          </a:p>
          <a:p>
            <a:r>
              <a:rPr lang="en-US" sz="2000" dirty="0" smtClean="0"/>
              <a:t>Lines that cross over each other.</a:t>
            </a:r>
          </a:p>
          <a:p>
            <a:r>
              <a:rPr lang="en-US" sz="2000" dirty="0" smtClean="0"/>
              <a:t>Where the two lines meet acute and</a:t>
            </a:r>
          </a:p>
          <a:p>
            <a:r>
              <a:rPr lang="en-US" sz="2000" dirty="0" smtClean="0"/>
              <a:t>Obtuse angles are formed.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709492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TC102455596[[fn=Spring]]</Template>
  <TotalTime>602</TotalTime>
  <Words>668</Words>
  <Application>Microsoft Office PowerPoint</Application>
  <PresentationFormat>On-screen Show (4:3)</PresentationFormat>
  <Paragraphs>132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Spring</vt:lpstr>
      <vt:lpstr>Two Dimensional Shapes 3rd Grade South Carolina</vt:lpstr>
      <vt:lpstr>Do you know what each of these symbols represents?</vt:lpstr>
      <vt:lpstr>A Point</vt:lpstr>
      <vt:lpstr>A Line Segment</vt:lpstr>
      <vt:lpstr>A line</vt:lpstr>
      <vt:lpstr>A ray</vt:lpstr>
      <vt:lpstr>Test your vocabulary knowledge</vt:lpstr>
      <vt:lpstr>Types of angles Angles are made from two rays that share the same end point (known as the vertex).</vt:lpstr>
      <vt:lpstr>Types of lines</vt:lpstr>
      <vt:lpstr>Test your angle and line knowledge Answer each number by naming the angle or line represented on your paper/whiteboard.</vt:lpstr>
      <vt:lpstr>Polygons are</vt:lpstr>
      <vt:lpstr>Quadrilaterals </vt:lpstr>
      <vt:lpstr>Triangles</vt:lpstr>
      <vt:lpstr>PowerPoint Presentation</vt:lpstr>
      <vt:lpstr>Polygon Masterpiece Look at the below picture made up of polygons; say the color then the name of the polygon.</vt:lpstr>
      <vt:lpstr>Works Cited Page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Two Dimensional Shapes 3rd Grade South Carolina</dc:title>
  <dc:creator>Amber</dc:creator>
  <cp:lastModifiedBy>Amber</cp:lastModifiedBy>
  <cp:revision>44</cp:revision>
  <dcterms:created xsi:type="dcterms:W3CDTF">2011-07-01T22:35:50Z</dcterms:created>
  <dcterms:modified xsi:type="dcterms:W3CDTF">2011-07-02T20:22:06Z</dcterms:modified>
</cp:coreProperties>
</file>